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6" autoAdjust="0"/>
    <p:restoredTop sz="94660"/>
  </p:normalViewPr>
  <p:slideViewPr>
    <p:cSldViewPr snapToGrid="0">
      <p:cViewPr varScale="1">
        <p:scale>
          <a:sx n="67" d="100"/>
          <a:sy n="67" d="100"/>
        </p:scale>
        <p:origin x="582" y="5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0D6E640-47A6-4597-CC05-DDC0C02549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C4E5718-1980-8319-C5EC-3D7B9BDCB7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16A1D00-431D-71B5-FB09-22A9DA2CFF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69B9B-16DF-4077-B21F-0F4CE1919299}" type="datetimeFigureOut">
              <a:rPr lang="es-ES" smtClean="0"/>
              <a:t>01/05/2025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452CAB8-F897-1674-10BF-592B00186F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596D8B0-E121-2C1D-0867-B0373E6C7B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5306C-9637-4FA3-81AE-937206F4FA6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35479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22B47A-5F98-C899-7702-2D9EE44D67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4E360F5-C06C-68C8-A6A4-F3BA48F444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95F806B-D75B-160E-1644-F7CAA3FA49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69B9B-16DF-4077-B21F-0F4CE1919299}" type="datetimeFigureOut">
              <a:rPr lang="es-ES" smtClean="0"/>
              <a:t>01/05/2025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DE214C4-2353-5E8F-A58D-E5F55231F1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E2B29A7-D984-00D0-B914-417D696898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5306C-9637-4FA3-81AE-937206F4FA6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18166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F31E143-5D0E-F4F7-949A-E5464742D7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C1153C8-C1BC-DF39-AC96-F14013C274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EB56864-28D0-CE73-F643-1AA3FB2E00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69B9B-16DF-4077-B21F-0F4CE1919299}" type="datetimeFigureOut">
              <a:rPr lang="es-ES" smtClean="0"/>
              <a:t>01/05/2025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16B305A-DA4C-B9F6-8493-148D25B61B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AB35498-F552-42CF-EEEC-CA109A3D6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5306C-9637-4FA3-81AE-937206F4FA6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11198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929B16-28DF-D91A-4476-8F2FBCAB90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CC04319-E723-87E5-902F-BC2836A9B1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84E484F-176B-6A2F-D0FD-BB07B59A80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69B9B-16DF-4077-B21F-0F4CE1919299}" type="datetimeFigureOut">
              <a:rPr lang="es-ES" smtClean="0"/>
              <a:t>01/05/2025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BA76547-9671-8D94-E6EB-347102B81E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01E4C1E-7165-1C6A-A386-EAF8971855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5306C-9637-4FA3-81AE-937206F4FA6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63925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A03E6D-D77F-9BC9-98A0-8835C77A65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8077BCF-1D2D-02E0-B00E-FC9F824B5A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91098C4-BE4B-4CED-B3F0-FFF6E6C442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69B9B-16DF-4077-B21F-0F4CE1919299}" type="datetimeFigureOut">
              <a:rPr lang="es-ES" smtClean="0"/>
              <a:t>01/05/2025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C98F439-E630-AF6C-95A7-7F5DFBEE1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8ED5491-CE87-C982-4123-A851D60EE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5306C-9637-4FA3-81AE-937206F4FA6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49939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1187E4-044D-CFDC-B0D0-DE3383C600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720CB94-C679-89E1-B614-A71AF363E2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0A05B12-727B-C3CA-728C-01B443963A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9F0D8A2-4445-54CC-E26F-C6E060D0E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69B9B-16DF-4077-B21F-0F4CE1919299}" type="datetimeFigureOut">
              <a:rPr lang="es-ES" smtClean="0"/>
              <a:t>01/05/2025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DB608C3-DC7A-8B60-878B-B23D22B16F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6A0A031-2040-A938-0CF7-7FE438084D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5306C-9637-4FA3-81AE-937206F4FA6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26819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CE97C3-5410-873A-F051-0FE6230B81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8537555-55A0-C9B4-1F8D-C3D8652B84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FD2399D-CF73-F14A-0989-660E679609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7F05D48-FC31-689C-6CBC-5C0E56CBBD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EBD25FF-359B-2AC4-4990-7A81A1E1A8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D53D6567-1D5C-28ED-73B1-B2C02B62E0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69B9B-16DF-4077-B21F-0F4CE1919299}" type="datetimeFigureOut">
              <a:rPr lang="es-ES" smtClean="0"/>
              <a:t>01/05/2025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609601C7-5AD8-DF78-D7E3-FCEA7824E0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0F9B187-80EA-102A-1A0A-0781A4B442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5306C-9637-4FA3-81AE-937206F4FA6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1887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6768D4-740B-1B33-FB48-FA0DB42A35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ADE6824-1F73-DEFF-BBF5-F5104A78A3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69B9B-16DF-4077-B21F-0F4CE1919299}" type="datetimeFigureOut">
              <a:rPr lang="es-ES" smtClean="0"/>
              <a:t>01/05/2025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1FB9BB7-BCC4-C0F1-22E6-FA9BD5DA1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A108EEE-C5B2-B70D-1125-0B385DFCA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5306C-9637-4FA3-81AE-937206F4FA6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2246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67CC606-7658-955B-224F-5828A84316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69B9B-16DF-4077-B21F-0F4CE1919299}" type="datetimeFigureOut">
              <a:rPr lang="es-ES" smtClean="0"/>
              <a:t>01/05/2025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CD5826F6-BF9A-73D9-E999-54ACA55EEE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DFCBAAC-4CAD-7F67-558A-BFE41C9FB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5306C-9637-4FA3-81AE-937206F4FA6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544495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3C294F-7F5C-96D4-2D8E-CA9266E043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688B977-ECDF-615D-B143-7258417D81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5D0EE0F-6205-C7BA-F901-CE62E67837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8933A39-FFD1-6492-B55A-9EDB8CEAAB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69B9B-16DF-4077-B21F-0F4CE1919299}" type="datetimeFigureOut">
              <a:rPr lang="es-ES" smtClean="0"/>
              <a:t>01/05/2025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0B1F088-A00E-A8A6-BC28-0D7BD4CCDD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72666C9-055C-CA20-E8FC-7AAC006585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5306C-9637-4FA3-81AE-937206F4FA6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61145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5CECC9-9555-D4A2-5370-5CFE62F1EE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37952BB2-0FB7-2770-02EB-009E149C6B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5C4A443-CB9B-8DA4-DF12-836A3E4E03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36AE702-2A87-65BD-4A38-E849FDB86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69B9B-16DF-4077-B21F-0F4CE1919299}" type="datetimeFigureOut">
              <a:rPr lang="es-ES" smtClean="0"/>
              <a:t>01/05/2025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B82B8B8-D262-6A1A-F5F3-287289954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C9CAFB5-BDDA-C747-3154-B865B2561E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5306C-9637-4FA3-81AE-937206F4FA6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99755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A8296D9D-B6EE-CF23-0812-57D3022CFC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065019C-9CFE-6A7A-1AA7-CC8016E594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EC317E7-42D3-365F-7D02-8952ECF03E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869B9B-16DF-4077-B21F-0F4CE1919299}" type="datetimeFigureOut">
              <a:rPr lang="es-ES" smtClean="0"/>
              <a:t>01/05/2025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E8460AE-4041-CE41-7B64-B8A544BF6A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D5063CB-B128-2A2E-A9A7-72B946D58C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65306C-9637-4FA3-81AE-937206F4FA6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38066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ector recto de flecha 4">
            <a:extLst>
              <a:ext uri="{FF2B5EF4-FFF2-40B4-BE49-F238E27FC236}">
                <a16:creationId xmlns:a16="http://schemas.microsoft.com/office/drawing/2014/main" id="{32737D7B-93D6-FE9C-E213-545C21FC9948}"/>
              </a:ext>
            </a:extLst>
          </p:cNvPr>
          <p:cNvCxnSpPr>
            <a:cxnSpLocks/>
          </p:cNvCxnSpPr>
          <p:nvPr/>
        </p:nvCxnSpPr>
        <p:spPr>
          <a:xfrm>
            <a:off x="557216" y="3642294"/>
            <a:ext cx="11379990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Conector recto 11">
            <a:extLst>
              <a:ext uri="{FF2B5EF4-FFF2-40B4-BE49-F238E27FC236}">
                <a16:creationId xmlns:a16="http://schemas.microsoft.com/office/drawing/2014/main" id="{16C22CDC-FA8B-1CB2-6364-4247713BAA2A}"/>
              </a:ext>
            </a:extLst>
          </p:cNvPr>
          <p:cNvCxnSpPr>
            <a:cxnSpLocks/>
          </p:cNvCxnSpPr>
          <p:nvPr/>
        </p:nvCxnSpPr>
        <p:spPr>
          <a:xfrm>
            <a:off x="6246023" y="2696766"/>
            <a:ext cx="0" cy="1821656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CuadroTexto 12">
            <a:extLst>
              <a:ext uri="{FF2B5EF4-FFF2-40B4-BE49-F238E27FC236}">
                <a16:creationId xmlns:a16="http://schemas.microsoft.com/office/drawing/2014/main" id="{51D331EE-C711-8A8E-624A-04E113FAFB84}"/>
              </a:ext>
            </a:extLst>
          </p:cNvPr>
          <p:cNvSpPr txBox="1"/>
          <p:nvPr/>
        </p:nvSpPr>
        <p:spPr>
          <a:xfrm>
            <a:off x="2829881" y="2437656"/>
            <a:ext cx="5501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/>
              <a:t>2010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CB9B9030-9EC7-35F4-9C39-EC2ED182B3C0}"/>
              </a:ext>
            </a:extLst>
          </p:cNvPr>
          <p:cNvSpPr txBox="1"/>
          <p:nvPr/>
        </p:nvSpPr>
        <p:spPr>
          <a:xfrm>
            <a:off x="284744" y="2442084"/>
            <a:ext cx="5501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/>
              <a:t>2002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AB0AC51A-7FEA-B8BA-8173-68D3EE1BE659}"/>
              </a:ext>
            </a:extLst>
          </p:cNvPr>
          <p:cNvSpPr txBox="1"/>
          <p:nvPr/>
        </p:nvSpPr>
        <p:spPr>
          <a:xfrm>
            <a:off x="5978529" y="2431531"/>
            <a:ext cx="5501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/>
              <a:t>2018</a:t>
            </a:r>
          </a:p>
        </p:txBody>
      </p:sp>
      <p:cxnSp>
        <p:nvCxnSpPr>
          <p:cNvPr id="18" name="Conector recto 17">
            <a:extLst>
              <a:ext uri="{FF2B5EF4-FFF2-40B4-BE49-F238E27FC236}">
                <a16:creationId xmlns:a16="http://schemas.microsoft.com/office/drawing/2014/main" id="{6B06546C-795A-57C5-E0E4-A2B6053C7B1F}"/>
              </a:ext>
            </a:extLst>
          </p:cNvPr>
          <p:cNvCxnSpPr>
            <a:cxnSpLocks/>
          </p:cNvCxnSpPr>
          <p:nvPr/>
        </p:nvCxnSpPr>
        <p:spPr>
          <a:xfrm>
            <a:off x="9134479" y="2667173"/>
            <a:ext cx="0" cy="1821656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CuadroTexto 18">
            <a:extLst>
              <a:ext uri="{FF2B5EF4-FFF2-40B4-BE49-F238E27FC236}">
                <a16:creationId xmlns:a16="http://schemas.microsoft.com/office/drawing/2014/main" id="{73B0EEFD-45F0-0F14-703E-859D718678BD}"/>
              </a:ext>
            </a:extLst>
          </p:cNvPr>
          <p:cNvSpPr txBox="1"/>
          <p:nvPr/>
        </p:nvSpPr>
        <p:spPr>
          <a:xfrm>
            <a:off x="8859403" y="2425569"/>
            <a:ext cx="5501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/>
              <a:t>2022</a:t>
            </a:r>
          </a:p>
        </p:txBody>
      </p:sp>
      <p:sp>
        <p:nvSpPr>
          <p:cNvPr id="20" name="Título 1">
            <a:extLst>
              <a:ext uri="{FF2B5EF4-FFF2-40B4-BE49-F238E27FC236}">
                <a16:creationId xmlns:a16="http://schemas.microsoft.com/office/drawing/2014/main" id="{050A99C6-67FB-F140-4056-88A79C434564}"/>
              </a:ext>
            </a:extLst>
          </p:cNvPr>
          <p:cNvSpPr txBox="1">
            <a:spLocks/>
          </p:cNvSpPr>
          <p:nvPr/>
        </p:nvSpPr>
        <p:spPr>
          <a:xfrm>
            <a:off x="59532" y="136526"/>
            <a:ext cx="12041977" cy="82073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4400" dirty="0"/>
              <a:t>Evolución de las políticas de paz</a:t>
            </a:r>
          </a:p>
        </p:txBody>
      </p:sp>
      <p:cxnSp>
        <p:nvCxnSpPr>
          <p:cNvPr id="23" name="Conector recto 22">
            <a:extLst>
              <a:ext uri="{FF2B5EF4-FFF2-40B4-BE49-F238E27FC236}">
                <a16:creationId xmlns:a16="http://schemas.microsoft.com/office/drawing/2014/main" id="{7FD79DD8-B944-43A0-FBFE-3B3FC4FFF840}"/>
              </a:ext>
            </a:extLst>
          </p:cNvPr>
          <p:cNvCxnSpPr>
            <a:cxnSpLocks/>
          </p:cNvCxnSpPr>
          <p:nvPr/>
        </p:nvCxnSpPr>
        <p:spPr>
          <a:xfrm>
            <a:off x="3103053" y="2698872"/>
            <a:ext cx="0" cy="1821656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5" name="Imagen 24">
            <a:extLst>
              <a:ext uri="{FF2B5EF4-FFF2-40B4-BE49-F238E27FC236}">
                <a16:creationId xmlns:a16="http://schemas.microsoft.com/office/drawing/2014/main" id="{F48C0B69-6DAE-7988-F380-755DC71377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7701" y="1186243"/>
            <a:ext cx="1376553" cy="1833569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7" name="Imagen 26">
            <a:extLst>
              <a:ext uri="{FF2B5EF4-FFF2-40B4-BE49-F238E27FC236}">
                <a16:creationId xmlns:a16="http://schemas.microsoft.com/office/drawing/2014/main" id="{1AE16DD2-AC67-E59E-AA77-421F818EA9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50" b="4527"/>
          <a:stretch/>
        </p:blipFill>
        <p:spPr>
          <a:xfrm>
            <a:off x="9557048" y="1081677"/>
            <a:ext cx="1571787" cy="1863179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9" name="Imagen 28">
            <a:extLst>
              <a:ext uri="{FF2B5EF4-FFF2-40B4-BE49-F238E27FC236}">
                <a16:creationId xmlns:a16="http://schemas.microsoft.com/office/drawing/2014/main" id="{C6260548-1AC8-C5AA-C847-F6EC4104121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6841" y="1117115"/>
            <a:ext cx="1468854" cy="185565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1" name="Imagen 30">
            <a:extLst>
              <a:ext uri="{FF2B5EF4-FFF2-40B4-BE49-F238E27FC236}">
                <a16:creationId xmlns:a16="http://schemas.microsoft.com/office/drawing/2014/main" id="{A29BB868-B05C-2C21-FB9C-2B62BAE4ADD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165" y="1099824"/>
            <a:ext cx="1468854" cy="182688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3" name="CuadroTexto 32">
            <a:extLst>
              <a:ext uri="{FF2B5EF4-FFF2-40B4-BE49-F238E27FC236}">
                <a16:creationId xmlns:a16="http://schemas.microsoft.com/office/drawing/2014/main" id="{7EB46EA8-2868-64FF-FD6E-25285B88FDC5}"/>
              </a:ext>
            </a:extLst>
          </p:cNvPr>
          <p:cNvSpPr txBox="1"/>
          <p:nvPr/>
        </p:nvSpPr>
        <p:spPr>
          <a:xfrm>
            <a:off x="872638" y="2949795"/>
            <a:ext cx="18614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dirty="0"/>
              <a:t>Álvaro Uribe</a:t>
            </a:r>
          </a:p>
          <a:p>
            <a:pPr algn="ctr"/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Primero Colombia</a:t>
            </a: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21CD934D-4942-A9D1-4154-58546BDBD648}"/>
              </a:ext>
            </a:extLst>
          </p:cNvPr>
          <p:cNvSpPr txBox="1"/>
          <p:nvPr/>
        </p:nvSpPr>
        <p:spPr>
          <a:xfrm>
            <a:off x="3520097" y="2963369"/>
            <a:ext cx="23507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dirty="0"/>
              <a:t>Juan Manuel de Santos</a:t>
            </a:r>
          </a:p>
          <a:p>
            <a:pPr algn="ctr"/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Unidad Nacional</a:t>
            </a:r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E8257EBB-8272-E44F-2E31-68EE2214E04A}"/>
              </a:ext>
            </a:extLst>
          </p:cNvPr>
          <p:cNvSpPr txBox="1"/>
          <p:nvPr/>
        </p:nvSpPr>
        <p:spPr>
          <a:xfrm>
            <a:off x="6553027" y="2972767"/>
            <a:ext cx="209685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dirty="0"/>
              <a:t>Iván Duque</a:t>
            </a:r>
          </a:p>
          <a:p>
            <a:pPr algn="ctr"/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Centro democrático</a:t>
            </a:r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8F81BD58-C633-B17A-467D-A24A88442AC8}"/>
              </a:ext>
            </a:extLst>
          </p:cNvPr>
          <p:cNvSpPr txBox="1"/>
          <p:nvPr/>
        </p:nvSpPr>
        <p:spPr>
          <a:xfrm>
            <a:off x="9409554" y="2949795"/>
            <a:ext cx="19207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dirty="0"/>
              <a:t>Gustavo Petro</a:t>
            </a:r>
          </a:p>
          <a:p>
            <a:pPr algn="ctr"/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Colombia Humana</a:t>
            </a:r>
          </a:p>
        </p:txBody>
      </p:sp>
      <p:cxnSp>
        <p:nvCxnSpPr>
          <p:cNvPr id="38" name="Conector recto 37">
            <a:extLst>
              <a:ext uri="{FF2B5EF4-FFF2-40B4-BE49-F238E27FC236}">
                <a16:creationId xmlns:a16="http://schemas.microsoft.com/office/drawing/2014/main" id="{F6EA34C5-E208-AB53-D2B5-0B8A1C76A5F3}"/>
              </a:ext>
            </a:extLst>
          </p:cNvPr>
          <p:cNvCxnSpPr>
            <a:cxnSpLocks/>
          </p:cNvCxnSpPr>
          <p:nvPr/>
        </p:nvCxnSpPr>
        <p:spPr>
          <a:xfrm>
            <a:off x="557216" y="2685298"/>
            <a:ext cx="0" cy="1821656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9" name="CuadroTexto 38">
            <a:extLst>
              <a:ext uri="{FF2B5EF4-FFF2-40B4-BE49-F238E27FC236}">
                <a16:creationId xmlns:a16="http://schemas.microsoft.com/office/drawing/2014/main" id="{CF89D721-7534-1673-118B-9A20BCF84F8D}"/>
              </a:ext>
            </a:extLst>
          </p:cNvPr>
          <p:cNvSpPr txBox="1"/>
          <p:nvPr/>
        </p:nvSpPr>
        <p:spPr>
          <a:xfrm>
            <a:off x="9239710" y="3773632"/>
            <a:ext cx="226040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s-ES" sz="14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Anuncia en su campaña electoral</a:t>
            </a:r>
            <a:r>
              <a:rPr lang="es-ES" sz="1400" kern="1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la</a:t>
            </a:r>
            <a:r>
              <a:rPr lang="es-ES" sz="14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política de la “Paz total”. </a:t>
            </a:r>
          </a:p>
          <a:p>
            <a:pPr lvl="0"/>
            <a:endParaRPr lang="es-ES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s-ES" sz="14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2022. Se reanudan las negociaciones de paz con la guerrilla ELN.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s-ES" sz="1400" kern="1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s-ES" sz="14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2023. Cese al fuego del ELN. </a:t>
            </a:r>
            <a:endParaRPr lang="es-ES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2D929947-6164-81FA-FEE5-869E22717D5D}"/>
              </a:ext>
            </a:extLst>
          </p:cNvPr>
          <p:cNvSpPr txBox="1"/>
          <p:nvPr/>
        </p:nvSpPr>
        <p:spPr>
          <a:xfrm>
            <a:off x="3238782" y="3795884"/>
            <a:ext cx="275272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s-ES" sz="1400" kern="1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2012-2016. </a:t>
            </a:r>
            <a:r>
              <a:rPr lang="es-ES" sz="14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Proceso de negociación con las FARC para el fin del conflicto.</a:t>
            </a:r>
          </a:p>
          <a:p>
            <a:pPr lvl="0"/>
            <a:endParaRPr lang="es-ES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s-ES" sz="1400" kern="1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09/</a:t>
            </a:r>
            <a:r>
              <a:rPr lang="es-ES" sz="14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16. Primer acuerdo de paz.</a:t>
            </a:r>
          </a:p>
          <a:p>
            <a:pPr lvl="0"/>
            <a:endParaRPr lang="es-ES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s-ES" sz="14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09/16. Plebiscito nacional que no ratifica el acuerdo. </a:t>
            </a:r>
          </a:p>
          <a:p>
            <a:pPr lvl="0"/>
            <a:endParaRPr lang="es-ES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s-ES" sz="1400" kern="1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11/</a:t>
            </a:r>
            <a:r>
              <a:rPr lang="es-ES" sz="14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16. Elaboración y firma de un segundo acuerdo definitivo. </a:t>
            </a:r>
            <a:endParaRPr lang="es-ES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1400" dirty="0"/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AA74F9F3-FC3E-C099-55DD-F95788D93A20}"/>
              </a:ext>
            </a:extLst>
          </p:cNvPr>
          <p:cNvSpPr txBox="1"/>
          <p:nvPr/>
        </p:nvSpPr>
        <p:spPr>
          <a:xfrm>
            <a:off x="6331751" y="3779758"/>
            <a:ext cx="226040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Políticas agresivas de corte uribista que implican v</a:t>
            </a:r>
            <a:r>
              <a:rPr lang="es-ES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iolaciones del </a:t>
            </a:r>
            <a:r>
              <a:rPr lang="es-ES" sz="1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acuerdo de paz de 2016. </a:t>
            </a:r>
            <a:endParaRPr lang="es-ES" sz="1400" dirty="0"/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7F3910C0-5DE8-B2D3-3A71-A08531EA6722}"/>
              </a:ext>
            </a:extLst>
          </p:cNvPr>
          <p:cNvSpPr txBox="1"/>
          <p:nvPr/>
        </p:nvSpPr>
        <p:spPr>
          <a:xfrm>
            <a:off x="785212" y="3932158"/>
            <a:ext cx="226040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Guerra frontal contra el narcotráfico y las guerrillas</a:t>
            </a:r>
            <a:endParaRPr lang="es-ES" sz="1400" dirty="0"/>
          </a:p>
        </p:txBody>
      </p:sp>
    </p:spTree>
    <p:extLst>
      <p:ext uri="{BB962C8B-B14F-4D97-AF65-F5344CB8AC3E}">
        <p14:creationId xmlns:p14="http://schemas.microsoft.com/office/powerpoint/2010/main" val="184026429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127</Words>
  <Application>Microsoft Office PowerPoint</Application>
  <PresentationFormat>Panorámica</PresentationFormat>
  <Paragraphs>27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Usuario</dc:creator>
  <cp:lastModifiedBy>Usuario</cp:lastModifiedBy>
  <cp:revision>4</cp:revision>
  <dcterms:created xsi:type="dcterms:W3CDTF">2025-05-01T15:53:25Z</dcterms:created>
  <dcterms:modified xsi:type="dcterms:W3CDTF">2025-05-01T16:26:05Z</dcterms:modified>
</cp:coreProperties>
</file>